
<file path=[Content_Types].xml><?xml version="1.0" encoding="utf-8"?>
<Types xmlns="http://schemas.openxmlformats.org/package/2006/content-types">
  <Default Extension="jpeg" ContentType="image/jpeg"/>
  <Default Extension="jpe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93" r:id="rId3"/>
    <p:sldId id="267" r:id="rId4"/>
    <p:sldId id="272" r:id="rId5"/>
    <p:sldId id="294" r:id="rId6"/>
    <p:sldId id="295" r:id="rId7"/>
    <p:sldId id="296" r:id="rId8"/>
    <p:sldId id="268" r:id="rId9"/>
    <p:sldId id="277" r:id="rId10"/>
    <p:sldId id="265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97" r:id="rId20"/>
    <p:sldId id="269" r:id="rId21"/>
    <p:sldId id="270" r:id="rId22"/>
    <p:sldId id="298" r:id="rId23"/>
    <p:sldId id="299" r:id="rId24"/>
    <p:sldId id="300" r:id="rId25"/>
    <p:sldId id="302" r:id="rId26"/>
    <p:sldId id="306" r:id="rId27"/>
    <p:sldId id="310" r:id="rId28"/>
    <p:sldId id="311" r:id="rId29"/>
    <p:sldId id="312" r:id="rId30"/>
    <p:sldId id="278" r:id="rId31"/>
    <p:sldId id="279" r:id="rId32"/>
    <p:sldId id="286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8EF95-F251-4434-902A-72AE538E323D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BD43C-6F4E-4285-A886-5CFEC83743E3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5208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BD43C-6F4E-4285-A886-5CFEC83743E3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6771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081E0-A43D-4AF0-A82F-0A41AAA38B17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7384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BD43C-6F4E-4285-A886-5CFEC83743E3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7908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por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BD43C-6F4E-4285-A886-5CFEC83743E3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266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4301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4C64C5-1ECE-498F-920A-527A37A2E196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3153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5892-CD92-45DD-98B7-3E14A30EAE63}" type="datetimeFigureOut">
              <a:rPr lang="es-ES" smtClean="0"/>
              <a:pPr/>
              <a:t>28/11/2015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19C25-D92B-4169-8B54-71CBE344757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980728"/>
            <a:ext cx="7743852" cy="4248472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CÓMO MANEJAR LOS EFECTOS SECUNDARIOS </a:t>
            </a:r>
            <a:br>
              <a:rPr lang="es-ES" sz="48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</a:br>
            <a:r>
              <a:rPr lang="es-ES" sz="48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DE LOS TRATAMIENTOS</a:t>
            </a:r>
            <a:endParaRPr lang="es-ES" sz="48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6248" y="5429264"/>
            <a:ext cx="4414846" cy="1066792"/>
          </a:xfrm>
        </p:spPr>
        <p:txBody>
          <a:bodyPr>
            <a:normAutofit fontScale="47500" lnSpcReduction="20000"/>
          </a:bodyPr>
          <a:lstStyle/>
          <a:p>
            <a:r>
              <a:rPr lang="es-ES" sz="1800" b="1" dirty="0" smtClean="0"/>
              <a:t>ESTHER CAMPA  D.U.E       </a:t>
            </a:r>
          </a:p>
          <a:p>
            <a:r>
              <a:rPr lang="es-ES" sz="1800" b="1" dirty="0" smtClean="0"/>
              <a:t>ELISABETH DEL PINO D.U.E</a:t>
            </a:r>
          </a:p>
          <a:p>
            <a:r>
              <a:rPr lang="es-ES" sz="1800" b="1" dirty="0" smtClean="0"/>
              <a:t> MARIA LUISA CABILDO D.U.E</a:t>
            </a:r>
          </a:p>
          <a:p>
            <a:endParaRPr lang="es-ES" sz="1800" b="1" dirty="0"/>
          </a:p>
          <a:p>
            <a:r>
              <a:rPr lang="es-ES" sz="1800" b="1" dirty="0" smtClean="0"/>
              <a:t>H.U.La Paz-Cantoblanco-Carlos III</a:t>
            </a:r>
          </a:p>
          <a:p>
            <a:r>
              <a:rPr lang="es-ES" sz="1800" b="1" dirty="0" smtClean="0"/>
              <a:t>  Unidad de Hematología.</a:t>
            </a:r>
          </a:p>
          <a:p>
            <a:r>
              <a:rPr lang="es-ES" sz="1800" b="1" dirty="0" smtClean="0"/>
              <a:t>28/11/2015</a:t>
            </a:r>
          </a:p>
          <a:p>
            <a:endParaRPr lang="es-ES" sz="1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778098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LA ALOPECIA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158" y="1643050"/>
            <a:ext cx="4138642" cy="48577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 marL="0" indent="0">
              <a:buNone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ANTES DE LA CAÍDA:</a:t>
            </a:r>
          </a:p>
          <a:p>
            <a:pPr>
              <a:buFont typeface="Wingdings" pitchFamily="2" charset="2"/>
              <a:buChar char="Ø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Cortar el pelo 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Comprar la peluca cuando tenga aún pelo. La peluca debe ser cómoda y que no lastime el cuero cabelludo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Lavar el pelo con champú suave y secarlo con toques suaves, no lo frote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 usar artículos o productos que puedan dañar al cuero cabelludo: secador, tintes…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572000" y="2348880"/>
            <a:ext cx="4114800" cy="422339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DESPUÉS DE LA CAÍDA:</a:t>
            </a:r>
          </a:p>
          <a:p>
            <a:pPr>
              <a:buFont typeface="Wingdings" pitchFamily="2" charset="2"/>
              <a:buChar char="Ø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Proteger el cuero cabelludo con sombrero, pañuelo , turbante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Mantener abrigado el cuero cabelludo 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El cuero cabelludo podría dolerle durante y después de la caída del pelo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Hablar de sus sentimientos sobre la caída del pelo con su persona de confianza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LA NEUTROPENIA  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8258204" cy="4554551"/>
          </a:xfrm>
        </p:spPr>
        <p:txBody>
          <a:bodyPr>
            <a:normAutofit/>
          </a:bodyPr>
          <a:lstStyle/>
          <a:p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NEUTROPENIA CONSISTE EN UN RECUENTO ANORMALMENTE BAJO DE LAS CIFRAS DE NEUTROFILOS QUE SON LOS GLÓBULOS BLANCOS RESPONSABLES DE ATACAR LAS INFECCIONES EN PRIMER LUGAR </a:t>
            </a:r>
          </a:p>
          <a:p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ESTA SITUACION SUELE SER TRANSITORIA Y SECUNDARIA A LOS TRATAMIENTOS CON QUIMIOTERAPIA</a:t>
            </a:r>
          </a:p>
          <a:p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ES NECESARIO EXTREMAR LAS PRECAUCIONES PARA EVITAR AL MÁXIMO LA APARICION DE INFECCIONES </a:t>
            </a:r>
          </a:p>
          <a:p>
            <a:pPr>
              <a:buNone/>
            </a:pPr>
            <a:endParaRPr lang="es-ES" sz="2000" b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PREVENCIÓN DE LA INFECCIÓN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143116"/>
            <a:ext cx="4038600" cy="3983047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3200" u="sng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s-ES" sz="2400" b="1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LAVADO DE MANOS  </a:t>
            </a:r>
          </a:p>
          <a:p>
            <a:pPr marL="0" indent="0">
              <a:buNone/>
            </a:pPr>
            <a:endParaRPr lang="es-ES" sz="2400" b="1" u="sng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ntes y después de realizar  cualquier  actividad</a:t>
            </a:r>
          </a:p>
          <a:p>
            <a:pPr>
              <a:buFont typeface="Wingdings" pitchFamily="2" charset="2"/>
              <a:buChar char="§"/>
            </a:pPr>
            <a:endParaRPr lang="es-ES" sz="3200" b="1" dirty="0" smtClean="0"/>
          </a:p>
          <a:p>
            <a:pPr>
              <a:buFont typeface="Wingdings" pitchFamily="2" charset="2"/>
              <a:buChar char="§"/>
            </a:pPr>
            <a:endParaRPr lang="es-ES" sz="2400" dirty="0"/>
          </a:p>
        </p:txBody>
      </p:sp>
      <p:pic>
        <p:nvPicPr>
          <p:cNvPr id="5" name="4 Marcador de contenido" descr="lavado%20de%20mano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1916832"/>
            <a:ext cx="3337241" cy="3505592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PREVENCIÓN DE LA INFECCIÓN</a:t>
            </a:r>
          </a:p>
        </p:txBody>
      </p:sp>
      <p:sp>
        <p:nvSpPr>
          <p:cNvPr id="41986" name="2 Marcador de contenido"/>
          <p:cNvSpPr>
            <a:spLocks noGrp="1"/>
          </p:cNvSpPr>
          <p:nvPr>
            <p:ph idx="1"/>
          </p:nvPr>
        </p:nvSpPr>
        <p:spPr>
          <a:xfrm>
            <a:off x="571472" y="1428736"/>
            <a:ext cx="8194703" cy="5143536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s-ES" sz="2400" b="1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MANTENER LA INTEGRIDAD DE LA PIEL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CONTACTO CON PERSONAS CON ENFERMEDADES INFECTO-CONTAGIOSAS: gripe, herpes, varicela, sarampión…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CONTACTO CON NIÑOS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CUIDADOS DEL CATÉTER VENOSO CENTRAL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HIGIENE DE LA CAVIDAD ORAL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LUGARES CONCURRIDOS Y CONTAMINADOS</a:t>
            </a:r>
          </a:p>
          <a:p>
            <a:pPr eaLnBrk="1" hangingPunct="1">
              <a:buNone/>
            </a:pPr>
            <a:endParaRPr lang="es-ES" sz="2400" b="1" dirty="0" smtClean="0"/>
          </a:p>
          <a:p>
            <a:pPr eaLnBrk="1" hangingPunct="1"/>
            <a:endParaRPr lang="es-ES" sz="2400" b="1" dirty="0" smtClean="0"/>
          </a:p>
          <a:p>
            <a:pPr eaLnBrk="1" hangingPunct="1"/>
            <a:endParaRPr lang="es-ES" sz="2400" b="1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PREVENCIÓN DE LA INFECCIÓN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Tener especial cuidado con los animales, intentando evitar el contacto en la medida de lo posible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vacunarse de la gripe ni otro tipo de vacunas sin consultar a su médico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Lavar bien los vegetales y frutas crudos antes de comerlos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consumir pescado , marisco, carne y huevos crudos  ni poco cocidos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tomar alimentos  que contengan moho ni frutos secos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Mantenga los alimentos a una temperatura adecuada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PREVENCIÓN DE LA INFECCÍON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8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ACUDA AL HOSPITAL O A SU MÉDICO SI:</a:t>
            </a:r>
          </a:p>
          <a:p>
            <a:pPr>
              <a:buFont typeface="Wingdings" pitchFamily="2" charset="2"/>
              <a:buChar char="q"/>
            </a:pPr>
            <a:endParaRPr lang="es-ES" sz="28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FIEBRE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ESCALOFRÍOS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DOLOR O ESCOZOR AL ORINAR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DIARREA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SUPURACIÓN,INFLAMACIÓN O ENROJECIMIENTO DEL CATÉTER VENOSO CENTRAL</a:t>
            </a:r>
          </a:p>
          <a:p>
            <a:pPr marL="0" indent="0">
              <a:buNone/>
            </a:pPr>
            <a:endParaRPr lang="es-E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3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TROMBOPENIA O RIESGO DE HEMORRAGIA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LOS SIGNOS MÁS CARACTERÍSTICOS SON: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Petequias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Hematomas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VIGILAR LA APARICIÓN DE: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Sangrados: nasal, encías, rectal</a:t>
            </a:r>
            <a:r>
              <a:rPr lang="es-ES" sz="2200" dirty="0">
                <a:solidFill>
                  <a:srgbClr val="7030A0"/>
                </a:solidFill>
                <a:latin typeface="Comic Sans MS" panose="030F0702030302020204" pitchFamily="66" charset="0"/>
              </a:rPr>
              <a:t>,</a:t>
            </a: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etc…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Heces oscuras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s-ES" sz="2000" b="1" dirty="0" smtClean="0"/>
          </a:p>
        </p:txBody>
      </p:sp>
      <p:pic>
        <p:nvPicPr>
          <p:cNvPr id="44035" name="5 Imagen" descr="PETEQUIA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204864"/>
            <a:ext cx="266382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96908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TROMBOPENIA O RIESGO DE HEMORRAGIA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58204" cy="528641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ES" sz="2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q"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Limpieza de dientes con cepillo de cerdas suaves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Suavizar las cerdas del cepillo bajo el agua tibia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usar hilo dental ni palillos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Sonarse la nariz suavemente y en caso de sangrado presionar sin colocar tapones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usar cuchillas de afeitar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Si sangra aplicar presión suave pero firme en la zona hasta que pare de sangrar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 actividades o deportes en los que pueda hacerse daño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tomar aspirinas ni antiinflamatorios sin receta médica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enemas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el estreñimiento</a:t>
            </a:r>
          </a:p>
          <a:p>
            <a:pPr>
              <a:buFont typeface="Wingdings" pitchFamily="2" charset="2"/>
              <a:buChar char="§"/>
            </a:pPr>
            <a:endParaRPr lang="es-ES" sz="2400" b="1" dirty="0" smtClean="0"/>
          </a:p>
          <a:p>
            <a:pPr>
              <a:buFont typeface="Wingdings" pitchFamily="2" charset="2"/>
              <a:buChar char="§"/>
            </a:pPr>
            <a:endParaRPr lang="es-ES" sz="24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25470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ANEMIA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7158" y="928670"/>
            <a:ext cx="3927505" cy="5929330"/>
          </a:xfrm>
          <a:noFill/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None/>
              <a:defRPr/>
            </a:pPr>
            <a:endParaRPr lang="es-ES" sz="20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SIGNOS Y SÍNTOMAS: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s-ES" sz="28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Sensación de falta de aire(disnea)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Disminución de la tolerancia a la actividad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Cansancio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Dolor torácico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Palidez de piel y mucosas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Mareos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0" y="1000108"/>
            <a:ext cx="4286250" cy="5857892"/>
          </a:xfrm>
          <a:noFill/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None/>
              <a:defRPr/>
            </a:pPr>
            <a:endParaRPr lang="es-ES" sz="20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Descansar según necesidad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Planificar las actividades y realizarlas sin prisa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Dar paseos cortos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Dieta equilibrada</a:t>
            </a: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endParaRPr lang="es-ES" sz="2800" dirty="0" smtClean="0"/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s-ES" sz="2800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011222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EDEMAS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7158" y="1484784"/>
            <a:ext cx="8535322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* Suelen manifestarse por hinchazón en manos y pies y se debe a la retención de líquidos secundario a los tratamientos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0034" y="3429000"/>
            <a:ext cx="4043362" cy="27106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Elevar MMII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permanecer parado durante largo tiempo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usar ropa ajustada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cruzar las piernas</a:t>
            </a:r>
          </a:p>
          <a:p>
            <a:pPr marL="0" indent="0">
              <a:buNone/>
            </a:pPr>
            <a:endParaRPr lang="es-ES" sz="24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TOXICIDAD </a:t>
            </a:r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CUTANEA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*</a:t>
            </a: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amenaza la vida pero tiene un gran impacto en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su calidad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y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puede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alterar la percepción de la imagen corporal.</a:t>
            </a:r>
            <a:endParaRPr lang="es-ES" sz="24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Entre ellas tenemos: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Flebitis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Extravasación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Sarpullidos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Enrojecimiento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Dermatitis: fotosensibilidad, descamación , hiperpigmentación , síndrome mano-pie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Rash</a:t>
            </a:r>
          </a:p>
          <a:p>
            <a:pPr marL="457200" indent="-457200">
              <a:buFont typeface="Wingdings" pitchFamily="2" charset="2"/>
              <a:buChar char="§"/>
            </a:pPr>
            <a:endParaRPr lang="es-ES" sz="2400" dirty="0" smtClean="0"/>
          </a:p>
          <a:p>
            <a:endParaRPr lang="es-ES" sz="2400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DOLOR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69797" y="1268760"/>
            <a:ext cx="4138642" cy="50336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DESENCADENANTES:</a:t>
            </a:r>
          </a:p>
          <a:p>
            <a:pPr marL="0" indent="0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-</a:t>
            </a: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propia enfermedad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Los tratamientos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Lesión nerviosa por compresión medular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Metástasis óseas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Infección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Osteoporosis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  Fracturas óseas</a:t>
            </a:r>
          </a:p>
          <a:p>
            <a:pPr marL="0" indent="0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QUE LO EMPEORAN:</a:t>
            </a:r>
          </a:p>
          <a:p>
            <a:pPr>
              <a:buFontTx/>
              <a:buChar char="-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Cambios en la imagen corporal</a:t>
            </a:r>
          </a:p>
          <a:p>
            <a:pPr>
              <a:buFontTx/>
              <a:buChar char="-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Cambio de rol</a:t>
            </a:r>
          </a:p>
          <a:p>
            <a:pPr>
              <a:buFontTx/>
              <a:buChar char="-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Problemas económicos y laborales</a:t>
            </a:r>
          </a:p>
          <a:p>
            <a:pPr>
              <a:buFontTx/>
              <a:buChar char="-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Ansiedad y miedo asociado al diagnóstico</a:t>
            </a:r>
          </a:p>
          <a:p>
            <a:pPr marL="0" indent="0">
              <a:buNone/>
            </a:pPr>
            <a:endParaRPr lang="es-ES" sz="2000" b="1" dirty="0" smtClean="0"/>
          </a:p>
          <a:p>
            <a:pPr marL="0" indent="0">
              <a:buNone/>
            </a:pPr>
            <a:endParaRPr lang="es-ES" sz="2000" b="1" dirty="0" smtClean="0"/>
          </a:p>
        </p:txBody>
      </p:sp>
      <p:pic>
        <p:nvPicPr>
          <p:cNvPr id="5" name="4 Marcador de contenido" descr="alopecia 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268760"/>
            <a:ext cx="4178361" cy="3462546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796908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DOLOR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357298"/>
            <a:ext cx="8186766" cy="50006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q"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q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Hablar del dolor, localización, intensidad, duración, tipo.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Registro del dolor en un diario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Tomar la medicación pautada de forma programada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Practicar técnicas de relajación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Realizar ejercicio físico moderado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Acudir a grupos de apoyo 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Procurar un entorno de comodidad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estímulos desagradables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Priorizar las actividades diarias</a:t>
            </a:r>
          </a:p>
          <a:p>
            <a:endParaRPr lang="es-ES" sz="2000" b="1" dirty="0" smtClean="0"/>
          </a:p>
          <a:p>
            <a:endParaRPr lang="es-ES" sz="2000" b="1" dirty="0" smtClean="0"/>
          </a:p>
          <a:p>
            <a:pPr>
              <a:buNone/>
            </a:pPr>
            <a:endParaRPr lang="es-ES" sz="2000" b="1" dirty="0" smtClean="0"/>
          </a:p>
          <a:p>
            <a:endParaRPr lang="es-ES" sz="2000" b="1" dirty="0" smtClean="0"/>
          </a:p>
          <a:p>
            <a:endParaRPr lang="es-ES" sz="2000" b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78098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TOXICIDAD  NEUROLÓGICA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5143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* Daño o molestias ocasionados en los nervios, que pueden afectar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 músculos, articulaciones, piel y órganos internos.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Producida por la quimioterapia y limita la actividad. </a:t>
            </a:r>
          </a:p>
          <a:p>
            <a:pPr>
              <a:buNone/>
            </a:pPr>
            <a:endParaRPr lang="es-ES" sz="24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SÍNTOMAS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Neuropatía periférica: Sensación de hormigueo en manos y pies de forma recurrente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Pérdida de sensibilidad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Dolor 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</a:p>
          <a:p>
            <a:pPr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* No se pueden prevenir pero si tratar</a:t>
            </a:r>
          </a:p>
          <a:p>
            <a:pPr>
              <a:buNone/>
            </a:pPr>
            <a:endParaRPr lang="es-E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6766" cy="1071570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NEUROPATÍA  PERIFÉRICA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928802"/>
            <a:ext cx="8401080" cy="45720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q"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Manipular objetos cortantes con cuidado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Alfombras antideslizantes en bañera y ducha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Deambular en entornos seguros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Control de la temperatura del agua con un termómetro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Descansar el tiempo necesario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Utilizar ropa ancha y cómoda</a:t>
            </a:r>
          </a:p>
          <a:p>
            <a:pPr>
              <a:buFont typeface="Wingdings" pitchFamily="2" charset="2"/>
              <a:buChar char="§"/>
            </a:pPr>
            <a:endParaRPr lang="es-ES" sz="24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DETERIORO DEL EQUILIBRIO Y  LA MOVILIDAD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endParaRPr lang="es-ES" sz="2000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DESENCADENANTES: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Enfermedad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Tratamientos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Deshidratación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Reposo prolongado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CAUSAS: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Debilidad generalizada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Mareos y vértigos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Alteraciones en los órganos de los sentidos (oído, vista…)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Dificultad para realizar tareas (escribir, ponerse de pie)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Fiebre y/o escalofríos</a:t>
            </a:r>
          </a:p>
          <a:p>
            <a:pPr marL="0" indent="0">
              <a:lnSpc>
                <a:spcPct val="90000"/>
              </a:lnSpc>
              <a:buNone/>
            </a:pPr>
            <a:endParaRPr lang="es-ES" sz="2000" b="1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362950" cy="1223963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CANSANCIO , DEBILIDAD, ASTENIA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xfrm>
            <a:off x="500033" y="1556793"/>
            <a:ext cx="8186767" cy="48963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sz="2000" b="1" dirty="0" smtClean="0"/>
          </a:p>
          <a:p>
            <a:pPr>
              <a:buFont typeface="Arial" charset="0"/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* </a:t>
            </a: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El cansancio es subjetivo, difícil de describir y cada paciente lo experimenta de una forma diferente</a:t>
            </a:r>
          </a:p>
          <a:p>
            <a:pPr>
              <a:buFont typeface="Arial" charset="0"/>
              <a:buNone/>
            </a:pPr>
            <a:endParaRPr lang="es-ES" sz="22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Arial" charset="0"/>
              <a:buNone/>
            </a:pPr>
            <a:r>
              <a:rPr lang="es-ES" sz="2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* Es el efecto secundario más común en pacientes con cáncer y puede prolongarse muchos meses después de terminar el tratamiento</a:t>
            </a:r>
          </a:p>
          <a:p>
            <a:pPr>
              <a:buFont typeface="Arial" charset="0"/>
              <a:buNone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s-ES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FACTORES ASOCIADOS AL </a:t>
            </a:r>
            <a:r>
              <a:rPr lang="es-ES" sz="2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CANSANCIO</a:t>
            </a: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Anemia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Movilidad reducida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Desnutrición, deshidratación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Estrés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insomnio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Mal control del dolor</a:t>
            </a: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000" b="1" dirty="0"/>
          </a:p>
          <a:p>
            <a:pPr>
              <a:buFont typeface="Arial" charset="0"/>
              <a:buNone/>
            </a:pPr>
            <a:endParaRPr lang="es-ES" sz="2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28596" y="188913"/>
            <a:ext cx="8340754" cy="811195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CANSANCIO</a:t>
            </a:r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>
          <a:xfrm>
            <a:off x="428596" y="1357298"/>
            <a:ext cx="8269317" cy="52864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Hacer ejercicio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     “La clave es mantenerse mentalmente y físicamente activo”</a:t>
            </a:r>
          </a:p>
          <a:p>
            <a:pPr algn="just">
              <a:buNone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Técnicas de relajación, meditación, escuchar música, hablar con otras personas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Control nutricional adecuado:</a:t>
            </a:r>
          </a:p>
          <a:p>
            <a:pPr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-dieta equilibrada</a:t>
            </a:r>
          </a:p>
          <a:p>
            <a:pPr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-ingesta hídrica abundante</a:t>
            </a:r>
          </a:p>
          <a:p>
            <a:pPr>
              <a:buNone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Tomar varias comidas al día en porciones pequeñas y en función del apetito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296974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TRASTORNOS DEL SUEÑO</a:t>
            </a:r>
          </a:p>
        </p:txBody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>
          <a:xfrm>
            <a:off x="428596" y="1857363"/>
            <a:ext cx="8464578" cy="4441837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* El insomnio es un trastorno común en los pacientes con cáncer</a:t>
            </a:r>
          </a:p>
          <a:p>
            <a:pPr>
              <a:buFont typeface="Arial" charset="0"/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Arial" charset="0"/>
              <a:buNone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PREDISPONENTES: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enfermedad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Tratamientos 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Fármacos 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Sensación de tristeza, ansiedad…</a:t>
            </a:r>
          </a:p>
          <a:p>
            <a:pPr marL="0" indent="0">
              <a:buNone/>
            </a:pPr>
            <a:endParaRPr lang="es-ES" sz="2000" b="1" dirty="0" smtClean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TRASTORNOS DEL SUEÑO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>
          <a:xfrm>
            <a:off x="428596" y="1916832"/>
            <a:ext cx="8258204" cy="4248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Crear un ambiente que evite las interrupciones del sueño( disminución de ruidos, apagar luces, usar ropa holgada y suave, regular la temperatura de la habitación)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ingestas abundantes de 4 a 6 horas antes de acostarse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las bebidas con cafeína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hacer ejercicio inmediatamente antes de acostarse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Mantener el mismo horario para ir a dormir</a:t>
            </a:r>
          </a:p>
          <a:p>
            <a:pPr marL="0" indent="0">
              <a:lnSpc>
                <a:spcPct val="90000"/>
              </a:lnSpc>
              <a:buNone/>
            </a:pPr>
            <a:endParaRPr lang="es-ES" sz="20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DÉFICIT  NUTRICIONAL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CAUSANTES:</a:t>
            </a:r>
          </a:p>
          <a:p>
            <a:pPr>
              <a:buFont typeface="Wingdings" pitchFamily="2" charset="2"/>
              <a:buChar char="q"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Dificultad para tragar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Inapetencia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Rechazo a los alimentos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Alteraciones gustativas por la quimioterapia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Nauseas y vómitos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Diarrea 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Mucositis</a:t>
            </a:r>
          </a:p>
          <a:p>
            <a:pPr marL="0" indent="0"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</a:t>
            </a:r>
          </a:p>
          <a:p>
            <a:endParaRPr lang="es-E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TOXICIDAD   CUTÁNEA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CAMBIOS EN LA PIEL:</a:t>
            </a:r>
          </a:p>
          <a:p>
            <a:pPr marL="0" indent="0">
              <a:buNone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Picor 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Sequedad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Enrojecimiento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Erupciones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Descamación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Oscurecimiento de las venas</a:t>
            </a:r>
          </a:p>
          <a:p>
            <a:pPr>
              <a:buFont typeface="Wingdings" pitchFamily="2" charset="2"/>
              <a:buChar char="§"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Sensibilidad al sol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b="1" dirty="0" smtClean="0"/>
              <a:t>     </a:t>
            </a:r>
            <a:endParaRPr lang="es-ES" sz="20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2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 marL="0" indent="0">
              <a:buNone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Tomar duchas cortas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Secarse dando toques con la toalla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Utilizar jabón neutro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Mantener la piel hidratada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el uso de perfumes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la exposición solar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Usar protección solar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Utilizar ropa cómoda y de fibras naturales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tomar rayos uva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Proteger la integridad de la piel:   uñas cortas y limadas. Evitar el uso de cortaúñas y tijeras.</a:t>
            </a:r>
          </a:p>
          <a:p>
            <a:pPr>
              <a:buFont typeface="Wingdings" pitchFamily="2" charset="2"/>
              <a:buChar char="§"/>
            </a:pPr>
            <a:endParaRPr lang="es-ES" sz="20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DÉFICIT  NUTRICIONAL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294967295"/>
          </p:nvPr>
        </p:nvSpPr>
        <p:spPr>
          <a:xfrm>
            <a:off x="179512" y="2276873"/>
            <a:ext cx="8964488" cy="36004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RECOMENDACIONES: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Crear ambiente agradable y relajante, evitando prisas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Servir alimentos atractivos y temperatura adecuada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Ingesta ligera, poca cantidad y frecuente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Restringir la ingesta de líquidos durante la comida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Comer lo que le apetezca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903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600" b="1" dirty="0" smtClean="0"/>
              <a:t>   </a:t>
            </a:r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CUIDADO DE LOS OJOS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9939" name="2 Marcador de contenido"/>
          <p:cNvSpPr>
            <a:spLocks noGrp="1"/>
          </p:cNvSpPr>
          <p:nvPr>
            <p:ph idx="1"/>
          </p:nvPr>
        </p:nvSpPr>
        <p:spPr>
          <a:xfrm>
            <a:off x="457200" y="1428750"/>
            <a:ext cx="8115300" cy="521493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q"/>
            </a:pPr>
            <a:endParaRPr lang="es-ES" sz="28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Lavar los ojos con suero salino y aplicar lagrimas artificiales frecuentemente si tiene sequedad , en este caso se evitara llevar lentillas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Si se usan lentillas deben mantenerse limpias y en perfecto estado 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Si tiene hipersensibilidad a la luz puede usar gafas de sol con oclusión lateral</a:t>
            </a:r>
          </a:p>
          <a:p>
            <a:pPr marL="0" indent="0">
              <a:buNone/>
            </a:pPr>
            <a:endParaRPr lang="es-ES" sz="2400" b="1" dirty="0" smtClean="0"/>
          </a:p>
          <a:p>
            <a:pPr>
              <a:buFont typeface="Wingdings" pitchFamily="2" charset="2"/>
              <a:buChar char="§"/>
            </a:pPr>
            <a:endParaRPr lang="es-ES" sz="2000" dirty="0" smtClean="0"/>
          </a:p>
          <a:p>
            <a:pPr>
              <a:buFont typeface="Wingdings" pitchFamily="2" charset="2"/>
              <a:buChar char="q"/>
            </a:pPr>
            <a:endParaRPr lang="es-ES" sz="2000" dirty="0" smtClean="0"/>
          </a:p>
          <a:p>
            <a:pPr>
              <a:buFont typeface="Wingdings 2" pitchFamily="18" charset="2"/>
              <a:buNone/>
            </a:pPr>
            <a:endParaRPr lang="es-ES" sz="2000" dirty="0" smtClean="0"/>
          </a:p>
          <a:p>
            <a:pPr>
              <a:buFont typeface="Wingdings 2" pitchFamily="18" charset="2"/>
              <a:buNone/>
            </a:pPr>
            <a:endParaRPr lang="es-ES" sz="2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Título"/>
          <p:cNvSpPr>
            <a:spLocks noGrp="1"/>
          </p:cNvSpPr>
          <p:nvPr>
            <p:ph type="title" idx="4294967295"/>
          </p:nvPr>
        </p:nvSpPr>
        <p:spPr>
          <a:xfrm>
            <a:off x="457200" y="908051"/>
            <a:ext cx="8229600" cy="23769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sz="9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MUCHAS GRACIAS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068960"/>
            <a:ext cx="4824536" cy="27363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PRURITO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67544" y="1581155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FACTORES CAUSANTES:</a:t>
            </a:r>
          </a:p>
          <a:p>
            <a:pPr marL="0" indent="0">
              <a:buNone/>
            </a:pPr>
            <a:endParaRPr lang="es-ES" sz="20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-Radioterapia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-Medicación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-Derivados de la enfermedad</a:t>
            </a: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ACTUACIÓN: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Mantener la piel hidratada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Higiene personal con jabón neutro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el rascado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Ropa cómoda y sin fibras sintéticas</a:t>
            </a:r>
          </a:p>
          <a:p>
            <a:pPr marL="0" indent="0">
              <a:buNone/>
            </a:pPr>
            <a:r>
              <a:rPr lang="es-ES" sz="2000" b="1" dirty="0"/>
              <a:t> </a:t>
            </a:r>
            <a:endParaRPr lang="es-ES" sz="2000" b="1" dirty="0" smtClean="0"/>
          </a:p>
        </p:txBody>
      </p:sp>
      <p:pic>
        <p:nvPicPr>
          <p:cNvPr id="7" name="6 Imagen" descr="hidratacion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4392606"/>
            <a:ext cx="1873264" cy="1714512"/>
          </a:xfrm>
          <a:prstGeom prst="rect">
            <a:avLst/>
          </a:prstGeom>
        </p:spPr>
      </p:pic>
      <p:pic>
        <p:nvPicPr>
          <p:cNvPr id="9" name="8 Imagen" descr="radioder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4214818"/>
            <a:ext cx="3175000" cy="1892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SÍNDROME  MANO-PIE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* La quimioterapia traspasa los capilares en palma de manos y planta de pies. </a:t>
            </a:r>
          </a:p>
          <a:p>
            <a:pPr algn="just">
              <a:buNone/>
            </a:pPr>
            <a:endParaRPr lang="es-ES" sz="24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>
              <a:buFont typeface="Arial" charset="0"/>
              <a:buChar char="•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exposición de manos y pies al calor o la fricción,  aumenta la cantidad de fármaco que se escapa de los capilares y esto produce: </a:t>
            </a:r>
          </a:p>
          <a:p>
            <a:pPr algn="just">
              <a:buFont typeface="Arial" charset="0"/>
              <a:buChar char="•"/>
            </a:pPr>
            <a:endParaRPr lang="es-ES" sz="24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   _ enrojecimiento parecido a una quemadura solar</a:t>
            </a:r>
          </a:p>
          <a:p>
            <a:pPr algn="just"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    _ sensibilidad</a:t>
            </a:r>
          </a:p>
          <a:p>
            <a:pPr algn="just"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    _ descamación</a:t>
            </a:r>
          </a:p>
          <a:p>
            <a:pPr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     _ entumecimiento y hormigueo</a:t>
            </a:r>
          </a:p>
          <a:p>
            <a:pPr>
              <a:buNone/>
            </a:pPr>
            <a:endParaRPr lang="es-ES" sz="2400" b="1" dirty="0" smtClean="0"/>
          </a:p>
          <a:p>
            <a:pPr>
              <a:buNone/>
            </a:pPr>
            <a:endParaRPr lang="es-ES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71504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SÍNDROME MANO-PIE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643050"/>
            <a:ext cx="8329642" cy="5000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PREVENCIÓN:</a:t>
            </a:r>
          </a:p>
          <a:p>
            <a:pPr marL="0" indent="0">
              <a:buNone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Reducir la fricción y la exposición al calor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Duchas cortas con agua tibia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el uso de guantes de goma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la presión excesiva en planta de pies y palma de manos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caminatas largas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el sol directo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la exposición a temperaturas extremas</a:t>
            </a:r>
          </a:p>
          <a:p>
            <a:pPr>
              <a:buNone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54032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XEROSIS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571612"/>
            <a:ext cx="8329642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* Sequedad de la piel , la conjuntiva y otras membranas mucosas</a:t>
            </a:r>
          </a:p>
          <a:p>
            <a:pPr>
              <a:buNone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LOCALIZACIÓN:</a:t>
            </a:r>
          </a:p>
          <a:p>
            <a:pPr>
              <a:buNone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 brazos y piernas principalmente</a:t>
            </a:r>
          </a:p>
          <a:p>
            <a:pPr>
              <a:buNone/>
            </a:pPr>
            <a:endParaRPr lang="es-ES" sz="24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Utilizar jabones neutros no perfumados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Mantener piel hidratada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Duchas cortas y con agua tibia</a:t>
            </a:r>
          </a:p>
          <a:p>
            <a:pPr marL="0" indent="0">
              <a:buNone/>
            </a:pPr>
            <a:endParaRPr lang="es-ES" sz="24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ALTERACIONES EN LAS UÑAS</a:t>
            </a:r>
            <a:endParaRPr lang="es-ES" sz="3600" b="1" dirty="0">
              <a:solidFill>
                <a:srgbClr val="CC0099"/>
              </a:solidFill>
              <a:latin typeface="AR CARTER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8596" y="1628800"/>
            <a:ext cx="4067204" cy="449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CAMBIOS EN LAS UÑAS:</a:t>
            </a:r>
          </a:p>
          <a:p>
            <a:pPr marL="0" indent="0">
              <a:buNone/>
            </a:pPr>
            <a:endParaRPr lang="es-ES" sz="24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Cambios en la coloración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Rotura o caída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Fragilidad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Línea transversal por detención del crecimiento</a:t>
            </a:r>
          </a:p>
          <a:p>
            <a:endParaRPr lang="es-ES" sz="2400" b="1" dirty="0" smtClean="0"/>
          </a:p>
          <a:p>
            <a:endParaRPr lang="es-ES" sz="24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0" y="1628800"/>
            <a:ext cx="4114800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Usar fortalecedor de uñas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Si dolor o enrojecimiento de cutículas comunicarlo a su médico o enfermera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Evitar exposición prolongada al agua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Poner crema en las cutículas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 usar uñas artificiales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manicura será realizada por un profesional</a:t>
            </a: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Char char="§"/>
            </a:pPr>
            <a:endParaRPr lang="es-ES" sz="2400" b="1" dirty="0" smtClean="0"/>
          </a:p>
          <a:p>
            <a:pPr>
              <a:buFont typeface="Wingdings" pitchFamily="2" charset="2"/>
              <a:buChar char="§"/>
            </a:pPr>
            <a:endParaRPr lang="es-ES" sz="2400" b="1" dirty="0" smtClean="0"/>
          </a:p>
          <a:p>
            <a:endParaRPr lang="es-ES" sz="2400" b="1" dirty="0" smtClean="0"/>
          </a:p>
          <a:p>
            <a:endParaRPr lang="es-ES" sz="2400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600" b="1" dirty="0" smtClean="0">
                <a:solidFill>
                  <a:srgbClr val="CC0099"/>
                </a:solidFill>
                <a:latin typeface="AR CARTER" panose="02000000000000000000" pitchFamily="2" charset="0"/>
              </a:rPr>
              <a:t>CUIDADOS DEL CABELLO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8313" y="1628775"/>
            <a:ext cx="4027487" cy="4824413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RECOMENDACIONES: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s-ES" sz="1800" b="1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Proteger  la piel de la cabeza de temperaturas extremas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peluca debe ser de fibras naturales y no deben llevar pegamento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La depilación del vello debe hacerse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con maquinilla eléctrica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2573"/>
          <a:stretch/>
        </p:blipFill>
        <p:spPr>
          <a:xfrm>
            <a:off x="5292080" y="1772816"/>
            <a:ext cx="3163098" cy="3312368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1535</Words>
  <Application>Microsoft Office PowerPoint</Application>
  <PresentationFormat>Presentación en pantalla (4:3)</PresentationFormat>
  <Paragraphs>349</Paragraphs>
  <Slides>32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Tema de Office</vt:lpstr>
      <vt:lpstr>CÓMO MANEJAR LOS EFECTOS SECUNDARIOS  DE LOS TRATAMIENTOS</vt:lpstr>
      <vt:lpstr>TOXICIDAD CUTANEA</vt:lpstr>
      <vt:lpstr>TOXICIDAD   CUTÁNEA</vt:lpstr>
      <vt:lpstr>PRURITO</vt:lpstr>
      <vt:lpstr>SÍNDROME  MANO-PIE</vt:lpstr>
      <vt:lpstr>SÍNDROME MANO-PIE</vt:lpstr>
      <vt:lpstr>XEROSIS</vt:lpstr>
      <vt:lpstr>ALTERACIONES EN LAS UÑAS</vt:lpstr>
      <vt:lpstr>CUIDADOS DEL CABELLO</vt:lpstr>
      <vt:lpstr>LA ALOPECIA</vt:lpstr>
      <vt:lpstr>LA NEUTROPENIA  </vt:lpstr>
      <vt:lpstr>PREVENCIÓN DE LA INFECCIÓN</vt:lpstr>
      <vt:lpstr>PREVENCIÓN DE LA INFECCIÓN</vt:lpstr>
      <vt:lpstr>PREVENCIÓN DE LA INFECCIÓN</vt:lpstr>
      <vt:lpstr>PREVENCIÓN DE LA INFECCÍON</vt:lpstr>
      <vt:lpstr>TROMBOPENIA O RIESGO DE HEMORRAGIA</vt:lpstr>
      <vt:lpstr>TROMBOPENIA O RIESGO DE HEMORRAGIA</vt:lpstr>
      <vt:lpstr>ANEMIA</vt:lpstr>
      <vt:lpstr>EDEMAS</vt:lpstr>
      <vt:lpstr>DOLOR</vt:lpstr>
      <vt:lpstr>DOLOR</vt:lpstr>
      <vt:lpstr>TOXICIDAD  NEUROLÓGICA</vt:lpstr>
      <vt:lpstr>NEUROPATÍA  PERIFÉRICA</vt:lpstr>
      <vt:lpstr>DETERIORO DEL EQUILIBRIO Y  LA MOVILIDAD</vt:lpstr>
      <vt:lpstr>CANSANCIO , DEBILIDAD, ASTENIA</vt:lpstr>
      <vt:lpstr>CANSANCIO</vt:lpstr>
      <vt:lpstr>TRASTORNOS DEL SUEÑO</vt:lpstr>
      <vt:lpstr>TRASTORNOS DEL SUEÑO</vt:lpstr>
      <vt:lpstr>DÉFICIT  NUTRICIONAL</vt:lpstr>
      <vt:lpstr>DÉFICIT  NUTRICIONAL</vt:lpstr>
      <vt:lpstr>   CUIDADO DE LOS OJOS</vt:lpstr>
      <vt:lpstr>MUCHAS 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jose</cp:lastModifiedBy>
  <cp:revision>104</cp:revision>
  <dcterms:created xsi:type="dcterms:W3CDTF">2014-10-29T20:56:49Z</dcterms:created>
  <dcterms:modified xsi:type="dcterms:W3CDTF">2015-11-28T10:32:39Z</dcterms:modified>
</cp:coreProperties>
</file>